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</p:sldMasterIdLst>
  <p:notesMasterIdLst>
    <p:notesMasterId r:id="rId11"/>
  </p:notesMasterIdLst>
  <p:sldIdLst>
    <p:sldId id="419" r:id="rId2"/>
    <p:sldId id="516" r:id="rId3"/>
    <p:sldId id="517" r:id="rId4"/>
    <p:sldId id="519" r:id="rId5"/>
    <p:sldId id="528" r:id="rId6"/>
    <p:sldId id="526" r:id="rId7"/>
    <p:sldId id="523" r:id="rId8"/>
    <p:sldId id="524" r:id="rId9"/>
    <p:sldId id="525" r:id="rId10"/>
  </p:sldIdLst>
  <p:sldSz cx="9144000" cy="5143500" type="screen16x9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1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33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4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66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5829" algn="l" defTabSz="9143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2995" algn="l" defTabSz="9143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160" algn="l" defTabSz="9143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326" algn="l" defTabSz="9143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AEDB287-F2F1-435E-BAFE-05A271A84ED5}">
          <p14:sldIdLst/>
        </p14:section>
        <p14:section name="Раздел без заголовка" id="{08B954B3-19E2-4978-B4E2-8846FA06DF02}">
          <p14:sldIdLst>
            <p14:sldId id="419"/>
            <p14:sldId id="516"/>
            <p14:sldId id="517"/>
            <p14:sldId id="519"/>
            <p14:sldId id="528"/>
            <p14:sldId id="526"/>
            <p14:sldId id="523"/>
            <p14:sldId id="524"/>
            <p14:sldId id="52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usekova-A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ADA"/>
    <a:srgbClr val="B7F6B4"/>
    <a:srgbClr val="96E490"/>
    <a:srgbClr val="A9B6D7"/>
    <a:srgbClr val="A5E9B7"/>
    <a:srgbClr val="142A88"/>
    <a:srgbClr val="008000"/>
    <a:srgbClr val="BDC7E1"/>
    <a:srgbClr val="000000"/>
    <a:srgbClr val="F7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1442" autoAdjust="0"/>
    <p:restoredTop sz="95632" autoAdjust="0"/>
  </p:normalViewPr>
  <p:slideViewPr>
    <p:cSldViewPr>
      <p:cViewPr>
        <p:scale>
          <a:sx n="100" d="100"/>
          <a:sy n="100" d="100"/>
        </p:scale>
        <p:origin x="-1531" y="-374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232" y="-108"/>
      </p:cViewPr>
      <p:guideLst>
        <p:guide orient="horz" pos="3130"/>
        <p:guide orient="horz" pos="3129"/>
        <p:guide pos="215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0"/>
            <a:ext cx="2946400" cy="496887"/>
          </a:xfrm>
          <a:prstGeom prst="rect">
            <a:avLst/>
          </a:prstGeom>
        </p:spPr>
        <p:txBody>
          <a:bodyPr vert="horz" lIns="91859" tIns="45924" rIns="91859" bIns="459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0" y="10"/>
            <a:ext cx="2946400" cy="496887"/>
          </a:xfrm>
          <a:prstGeom prst="rect">
            <a:avLst/>
          </a:prstGeom>
        </p:spPr>
        <p:txBody>
          <a:bodyPr vert="horz" lIns="91859" tIns="45924" rIns="91859" bIns="459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74CFD06-7BAD-4180-B0BF-56ABC386434F}" type="datetimeFigureOut">
              <a:rPr lang="ru-RU"/>
              <a:pPr>
                <a:defRPr/>
              </a:pPr>
              <a:t>14.09.2020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9" tIns="45924" rIns="91859" bIns="45924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5" y="4716467"/>
            <a:ext cx="5438775" cy="4467225"/>
          </a:xfrm>
          <a:prstGeom prst="rect">
            <a:avLst/>
          </a:prstGeom>
        </p:spPr>
        <p:txBody>
          <a:bodyPr vert="horz" lIns="91859" tIns="45924" rIns="91859" bIns="45924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9762"/>
            <a:ext cx="2946400" cy="496887"/>
          </a:xfrm>
          <a:prstGeom prst="rect">
            <a:avLst/>
          </a:prstGeom>
        </p:spPr>
        <p:txBody>
          <a:bodyPr vert="horz" lIns="91859" tIns="45924" rIns="91859" bIns="459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0" y="9429762"/>
            <a:ext cx="2946400" cy="496887"/>
          </a:xfrm>
          <a:prstGeom prst="rect">
            <a:avLst/>
          </a:prstGeom>
        </p:spPr>
        <p:txBody>
          <a:bodyPr vert="horz" lIns="91859" tIns="45924" rIns="91859" bIns="459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855EF1-541A-40CF-8BC5-2E6C61BB542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311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64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29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5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6" algn="l" defTabSz="9143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6EDCC-2479-42F0-B1A8-65B69D9E11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71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46AD-A1E6-4AB0-985E-1E2ECE6D63F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8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92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92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90B5-B38C-459B-9132-58F37CFAE5B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4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3500-3549-4AEA-B809-34427EEB4B8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0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8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EBAF-DDB8-42AD-B689-32328C732F2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70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C2F7-9933-4C9C-806D-948C45A6963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48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7D96-824A-47D2-BF6C-BE830AF750E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55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FD70-24DC-4651-81D9-373CF41F98F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2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40AC-A5CD-4164-9B93-5C8EB742E3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39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05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4" y="1076328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93D1-FDD7-4006-8761-D3983F09975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734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CF4D-3DB8-43CE-BE8B-E685B4DE8B1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38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76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F3AF9E93-A41D-41FC-82D7-CECD66D32629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14.09.2020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76"/>
            <a:ext cx="2895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76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8139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8816"/>
            <a:ext cx="8229600" cy="565571"/>
          </a:xfrm>
        </p:spPr>
        <p:txBody>
          <a:bodyPr/>
          <a:lstStyle/>
          <a:p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ФИНАНСОВ РЕСПУБЛИКИ КАЗАХСТАН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63638"/>
            <a:ext cx="9128111" cy="2088232"/>
          </a:xfrm>
          <a:solidFill>
            <a:srgbClr val="DCFADA"/>
          </a:solidFill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Совершенствование законодательства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рамках внедрения декларирования доходов и имущества физических лиц</a:t>
            </a:r>
            <a:endParaRPr lang="ru-RU" altLang="ru-RU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alt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altLang="ru-RU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alt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alt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0" descr="ger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35" y="38440"/>
            <a:ext cx="954615" cy="949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12019" y="915566"/>
            <a:ext cx="88183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12019" y="987574"/>
            <a:ext cx="88183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71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6553200" y="4767276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16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49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66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829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995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160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326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1" y="-20538"/>
            <a:ext cx="9144000" cy="360040"/>
          </a:xfrm>
          <a:prstGeom prst="rect">
            <a:avLst/>
          </a:prstGeom>
          <a:solidFill>
            <a:srgbClr val="DCFADA"/>
          </a:solidFill>
        </p:spPr>
        <p:txBody>
          <a:bodyPr vert="horz" lIns="68580" tIns="34290" rIns="68580" bIns="34290" rtlCol="0">
            <a:normAutofit fontScale="92500" lnSpcReduction="20000"/>
          </a:bodyPr>
          <a:lstStyle/>
          <a:p>
            <a:pPr algn="ctr" defTabSz="685800">
              <a:spcBef>
                <a:spcPts val="0"/>
              </a:spcBef>
              <a:buFont typeface="Arial" pitchFamily="34" charset="0"/>
              <a:buNone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Законодательная база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588" y="387022"/>
            <a:ext cx="892899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/>
              <a:t>          </a:t>
            </a:r>
            <a:r>
              <a:rPr lang="ru-RU" sz="1400" b="1" dirty="0">
                <a:solidFill>
                  <a:srgbClr val="142A88"/>
                </a:solidFill>
              </a:rPr>
              <a:t>Действует с 1 января 2021 года </a:t>
            </a:r>
            <a:r>
              <a:rPr lang="ru-RU" sz="1400" b="1" dirty="0">
                <a:solidFill>
                  <a:srgbClr val="FF0000"/>
                </a:solidFill>
              </a:rPr>
              <a:t>до 1 января 2026 года</a:t>
            </a:r>
          </a:p>
          <a:p>
            <a:pPr algn="just"/>
            <a:r>
              <a:rPr lang="ru-RU" sz="1200" b="1" dirty="0" smtClean="0"/>
              <a:t>          Статья 50 «Банковская тайна» </a:t>
            </a:r>
            <a:r>
              <a:rPr lang="ru-RU" sz="1200" dirty="0" smtClean="0"/>
              <a:t>Закона РК от </a:t>
            </a:r>
            <a:r>
              <a:rPr lang="ru-RU" sz="1200" dirty="0"/>
              <a:t>31 августа 1995 года № </a:t>
            </a:r>
            <a:r>
              <a:rPr lang="ru-RU" sz="1200" dirty="0" smtClean="0"/>
              <a:t>2444 «О </a:t>
            </a:r>
            <a:r>
              <a:rPr lang="ru-RU" sz="1200" dirty="0"/>
              <a:t>банках и банковской деятельности в Республике </a:t>
            </a:r>
            <a:r>
              <a:rPr lang="ru-RU" sz="1200" dirty="0" smtClean="0"/>
              <a:t>Казахстан» дополнена </a:t>
            </a:r>
            <a:r>
              <a:rPr lang="ru-RU" sz="1200" dirty="0"/>
              <a:t>пунктом 6-2 </a:t>
            </a:r>
            <a:r>
              <a:rPr lang="ru-RU" sz="1200" u="sng" dirty="0"/>
              <a:t>Законом </a:t>
            </a:r>
            <a:r>
              <a:rPr lang="ru-RU" sz="1200" u="sng" dirty="0" smtClean="0"/>
              <a:t>РК от </a:t>
            </a:r>
            <a:r>
              <a:rPr lang="ru-RU" sz="1200" u="sng" dirty="0"/>
              <a:t>18 ноября 2015 года № 412-V </a:t>
            </a:r>
            <a:r>
              <a:rPr lang="ru-RU" sz="1200" dirty="0"/>
              <a:t>«О внесении изменений и дополнений в некоторые законодательные акты Республики Казахстан по вопросам декларирования доходов и имущества физических лиц</a:t>
            </a:r>
            <a:r>
              <a:rPr lang="ru-RU" sz="1200" dirty="0" smtClean="0"/>
              <a:t>» банки </a:t>
            </a:r>
            <a:r>
              <a:rPr lang="ru-RU" sz="1200" dirty="0"/>
              <a:t>и организации, осуществляющие отдельные виды банковских операций, представляют уполномоченному государственному органу, осуществляющему руководство в сфере обеспечения поступлений налогов и других обязательных платежей в бюджет, </a:t>
            </a:r>
            <a:r>
              <a:rPr lang="ru-RU" sz="1200" b="1" dirty="0"/>
              <a:t>на основании его запроса </a:t>
            </a:r>
            <a:r>
              <a:rPr lang="ru-RU" sz="1200" dirty="0"/>
              <a:t>следующие сведения:</a:t>
            </a:r>
          </a:p>
          <a:p>
            <a:pPr algn="just"/>
            <a:r>
              <a:rPr lang="ru-RU" sz="1200" dirty="0" smtClean="0"/>
              <a:t>          1</a:t>
            </a:r>
            <a:r>
              <a:rPr lang="ru-RU" sz="1200" dirty="0"/>
              <a:t>) о наличии, номерах банковских счетов и об остатках денег на этих счетах физических лиц, обязанных представлять декларацию об активах и обязательствах;</a:t>
            </a:r>
          </a:p>
          <a:p>
            <a:pPr algn="just"/>
            <a:r>
              <a:rPr lang="ru-RU" sz="1200" dirty="0" smtClean="0"/>
              <a:t>          2</a:t>
            </a:r>
            <a:r>
              <a:rPr lang="ru-RU" sz="1200" dirty="0"/>
              <a:t>) о предоставленных кредитах физическим лицам, обязанным представлять декларацию об активах и обязательствах с указанием сумм погашения, включая вознаграждение</a:t>
            </a:r>
            <a:r>
              <a:rPr lang="ru-RU" sz="1200" dirty="0" smtClean="0"/>
              <a:t>.</a:t>
            </a:r>
          </a:p>
          <a:p>
            <a:pPr algn="just"/>
            <a:r>
              <a:rPr lang="ru-RU" sz="1200" b="1" dirty="0" smtClean="0"/>
              <a:t>	</a:t>
            </a:r>
          </a:p>
          <a:p>
            <a:pPr algn="just"/>
            <a:r>
              <a:rPr lang="ru-RU" sz="1200" dirty="0"/>
              <a:t> </a:t>
            </a:r>
            <a:r>
              <a:rPr lang="ru-RU" sz="1200" dirty="0" smtClean="0"/>
              <a:t>         Утвержден </a:t>
            </a:r>
            <a:r>
              <a:rPr lang="ru-RU" sz="1200" dirty="0"/>
              <a:t>Приказ Министра финансов </a:t>
            </a:r>
            <a:r>
              <a:rPr lang="ru-RU" sz="1200" dirty="0" smtClean="0"/>
              <a:t>РК от </a:t>
            </a:r>
            <a:r>
              <a:rPr lang="ru-RU" sz="1200" dirty="0"/>
              <a:t>2 февраля 2018 года № </a:t>
            </a:r>
            <a:r>
              <a:rPr lang="ru-RU" sz="1200" dirty="0" smtClean="0"/>
              <a:t>119 (зарегистрирован </a:t>
            </a:r>
            <a:r>
              <a:rPr lang="ru-RU" sz="1200" dirty="0"/>
              <a:t>в </a:t>
            </a:r>
            <a:r>
              <a:rPr lang="ru-RU" sz="1200" dirty="0" smtClean="0"/>
              <a:t>МЮ РК </a:t>
            </a:r>
            <a:r>
              <a:rPr lang="ru-RU" sz="1200" dirty="0"/>
              <a:t>21 февраля 2018 года № </a:t>
            </a:r>
            <a:r>
              <a:rPr lang="ru-RU" sz="1200" dirty="0" smtClean="0"/>
              <a:t>16408) «</a:t>
            </a:r>
            <a:r>
              <a:rPr lang="ru-RU" sz="1200" b="1" dirty="0" smtClean="0"/>
              <a:t>Об </a:t>
            </a:r>
            <a:r>
              <a:rPr lang="ru-RU" sz="1200" b="1" dirty="0"/>
              <a:t>утверждении формы сведений о наличии банковских счетов и их номерах, об остатках и движении денег на этих счетах, о предоставленных кредитах физическим </a:t>
            </a:r>
            <a:r>
              <a:rPr lang="ru-RU" sz="1200" b="1" dirty="0" smtClean="0"/>
              <a:t>лицам»</a:t>
            </a:r>
          </a:p>
          <a:p>
            <a:pPr algn="just"/>
            <a:endParaRPr lang="ru-RU" sz="1200" dirty="0" smtClean="0"/>
          </a:p>
          <a:p>
            <a:pPr algn="ctr"/>
            <a:r>
              <a:rPr lang="ru-RU" sz="1400" b="1" dirty="0" smtClean="0">
                <a:solidFill>
                  <a:srgbClr val="142A88"/>
                </a:solidFill>
              </a:rPr>
              <a:t>Действует </a:t>
            </a:r>
            <a:r>
              <a:rPr lang="ru-RU" sz="1400" b="1" dirty="0">
                <a:solidFill>
                  <a:srgbClr val="142A88"/>
                </a:solidFill>
              </a:rPr>
              <a:t>с 1 января 2021 </a:t>
            </a:r>
            <a:r>
              <a:rPr lang="ru-RU" sz="1400" b="1" dirty="0" smtClean="0">
                <a:solidFill>
                  <a:srgbClr val="142A88"/>
                </a:solidFill>
              </a:rPr>
              <a:t>года </a:t>
            </a:r>
            <a:r>
              <a:rPr lang="ru-RU" sz="1400" b="1" dirty="0" smtClean="0">
                <a:solidFill>
                  <a:srgbClr val="008000"/>
                </a:solidFill>
              </a:rPr>
              <a:t>бессрочно</a:t>
            </a:r>
            <a:endParaRPr lang="ru-RU" sz="1400" b="1" dirty="0">
              <a:solidFill>
                <a:srgbClr val="008000"/>
              </a:solidFill>
            </a:endParaRPr>
          </a:p>
          <a:p>
            <a:pPr algn="just"/>
            <a:r>
              <a:rPr lang="ru-RU" sz="1200" b="1" dirty="0"/>
              <a:t> </a:t>
            </a:r>
            <a:r>
              <a:rPr lang="ru-RU" sz="1200" b="1" dirty="0" smtClean="0"/>
              <a:t>         Подпункты </a:t>
            </a:r>
            <a:r>
              <a:rPr lang="ru-RU" sz="1200" b="1" dirty="0"/>
              <a:t>13) и 14) статьи 24 Налогового кодекса </a:t>
            </a:r>
            <a:r>
              <a:rPr lang="ru-RU" sz="1200" dirty="0"/>
              <a:t>банки второго уровня и организации, осуществляющие отдельные виды банковских операций</a:t>
            </a:r>
            <a:r>
              <a:rPr lang="ru-RU" sz="1200" b="1" dirty="0"/>
              <a:t>, обязаны </a:t>
            </a:r>
            <a:r>
              <a:rPr lang="ru-RU" sz="1200" dirty="0"/>
              <a:t>представлять в течение десяти рабочих дней со дня получения запроса налогового органа сведения о наличии банковских счетов и их номерах, об остатках и движении денег на этих счетах физического лица, сведения о предоставленных кредитах физическому лицу, у которого возникла </a:t>
            </a:r>
            <a:r>
              <a:rPr lang="ru-RU" sz="1200" b="1" dirty="0"/>
              <a:t>обязанность по представлению декларации об активах и обязательствах</a:t>
            </a:r>
            <a:r>
              <a:rPr lang="ru-RU" sz="1200" dirty="0"/>
              <a:t>, с указанием сумм погашения, включая вознаграждение 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2587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83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6553200" y="4767276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16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49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66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829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995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160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326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1" y="-20538"/>
            <a:ext cx="9144000" cy="360040"/>
          </a:xfrm>
          <a:prstGeom prst="rect">
            <a:avLst/>
          </a:prstGeom>
          <a:solidFill>
            <a:srgbClr val="DCFADA"/>
          </a:solidFill>
        </p:spPr>
        <p:txBody>
          <a:bodyPr vert="horz" lIns="68580" tIns="34290" rIns="68580" bIns="34290" rtlCol="0">
            <a:normAutofit fontScale="92500" lnSpcReduction="20000"/>
          </a:bodyPr>
          <a:lstStyle/>
          <a:p>
            <a:pPr algn="ctr" defTabSz="685800">
              <a:spcBef>
                <a:spcPts val="0"/>
              </a:spcBef>
              <a:buFont typeface="Arial" pitchFamily="34" charset="0"/>
              <a:buNone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Законодательная база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5" y="267494"/>
            <a:ext cx="8928992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 smtClean="0"/>
              <a:t>          </a:t>
            </a:r>
            <a:r>
              <a:rPr lang="ru-RU" sz="1200" b="1" dirty="0">
                <a:solidFill>
                  <a:srgbClr val="142A88"/>
                </a:solidFill>
              </a:rPr>
              <a:t>Действует с 1 января 2021 года </a:t>
            </a:r>
            <a:r>
              <a:rPr lang="ru-RU" sz="1200" b="1" dirty="0">
                <a:solidFill>
                  <a:srgbClr val="FF0000"/>
                </a:solidFill>
              </a:rPr>
              <a:t>до 1 января 2026 года</a:t>
            </a:r>
          </a:p>
          <a:p>
            <a:pPr algn="just"/>
            <a:r>
              <a:rPr lang="ru-RU" sz="1100" b="1" dirty="0" smtClean="0"/>
              <a:t>          Статья 50 «Банковская тайна» </a:t>
            </a:r>
            <a:r>
              <a:rPr lang="ru-RU" sz="1100" dirty="0" smtClean="0"/>
              <a:t>Закона РК от </a:t>
            </a:r>
            <a:r>
              <a:rPr lang="ru-RU" sz="1100" dirty="0"/>
              <a:t>31 августа 1995 года № </a:t>
            </a:r>
            <a:r>
              <a:rPr lang="ru-RU" sz="1100" dirty="0" smtClean="0"/>
              <a:t>2444 «О </a:t>
            </a:r>
            <a:r>
              <a:rPr lang="ru-RU" sz="1100" dirty="0"/>
              <a:t>банках и банковской деятельности в Республике </a:t>
            </a:r>
            <a:r>
              <a:rPr lang="ru-RU" sz="1100" dirty="0" smtClean="0"/>
              <a:t>Казахстан» дополнена пунктами 6-3, 6-4 </a:t>
            </a:r>
            <a:r>
              <a:rPr lang="ru-RU" sz="1100" u="sng" dirty="0"/>
              <a:t>Законом </a:t>
            </a:r>
            <a:r>
              <a:rPr lang="ru-RU" sz="1100" u="sng" dirty="0" smtClean="0"/>
              <a:t>РК от </a:t>
            </a:r>
            <a:r>
              <a:rPr lang="ru-RU" sz="1100" u="sng" dirty="0"/>
              <a:t>18 ноября 2015 года № 412-V </a:t>
            </a:r>
            <a:r>
              <a:rPr lang="ru-RU" sz="1100" dirty="0"/>
              <a:t>«О внесении изменений и дополнений в некоторые законодательные акты Республики Казахстан по вопросам декларирования доходов и имущества физических лиц</a:t>
            </a:r>
            <a:r>
              <a:rPr lang="ru-RU" sz="1100" dirty="0" smtClean="0"/>
              <a:t>» банки </a:t>
            </a:r>
            <a:r>
              <a:rPr lang="ru-RU" sz="1100" dirty="0"/>
              <a:t>и организации, осуществляющие отдельные виды банковских операций, представляют </a:t>
            </a:r>
            <a:r>
              <a:rPr lang="ru-RU" sz="1100" dirty="0" smtClean="0"/>
              <a:t>в органы государственных доходов следующие </a:t>
            </a:r>
            <a:r>
              <a:rPr lang="ru-RU" sz="1100" dirty="0"/>
              <a:t>сведения:</a:t>
            </a:r>
          </a:p>
          <a:p>
            <a:pPr algn="just"/>
            <a:r>
              <a:rPr lang="ru-RU" sz="1100" dirty="0" smtClean="0"/>
              <a:t>         6-3</a:t>
            </a:r>
            <a:r>
              <a:rPr lang="ru-RU" sz="1100" dirty="0"/>
              <a:t>. Сведения </a:t>
            </a:r>
            <a:r>
              <a:rPr lang="ru-RU" sz="1100" b="1" dirty="0"/>
              <a:t>о предоставленных кредитах </a:t>
            </a:r>
            <a:r>
              <a:rPr lang="ru-RU" sz="1100" b="1" u="sng" dirty="0"/>
              <a:t>проверяемому физическому лицу</a:t>
            </a:r>
            <a:r>
              <a:rPr lang="ru-RU" sz="1100" dirty="0"/>
              <a:t>, в том числе с указанием сумм погашения, включая вознаграждение, предоставляются в соответствии с налоговым законодательством </a:t>
            </a:r>
            <a:r>
              <a:rPr lang="ru-RU" sz="1100" dirty="0" smtClean="0"/>
              <a:t>РК </a:t>
            </a:r>
            <a:r>
              <a:rPr lang="ru-RU" sz="1100" dirty="0"/>
              <a:t>банками и организациями, осуществляющими отдельные виды банковских операций, по запросам органов государственных доходов</a:t>
            </a:r>
            <a:r>
              <a:rPr lang="ru-RU" sz="1100" dirty="0" smtClean="0"/>
              <a:t>. Органы </a:t>
            </a:r>
            <a:r>
              <a:rPr lang="ru-RU" sz="1100" dirty="0"/>
              <a:t>государственных доходов используют </a:t>
            </a:r>
            <a:r>
              <a:rPr lang="ru-RU" sz="1100" dirty="0" smtClean="0"/>
              <a:t>данные сведения </a:t>
            </a:r>
            <a:r>
              <a:rPr lang="ru-RU" sz="1100" dirty="0"/>
              <a:t>в целях налогового администрирования по вопросам, связанным с налогообложением проверяемого лица.</a:t>
            </a:r>
          </a:p>
          <a:p>
            <a:pPr algn="just"/>
            <a:r>
              <a:rPr lang="ru-RU" sz="1100" dirty="0" smtClean="0"/>
              <a:t>         6-4</a:t>
            </a:r>
            <a:r>
              <a:rPr lang="ru-RU" sz="1100" dirty="0"/>
              <a:t>. Банковская тайна в части </a:t>
            </a:r>
            <a:r>
              <a:rPr lang="ru-RU" sz="1100" b="1" dirty="0"/>
              <a:t>представления сведений о погашении физическим лицом вознаграждения по ипотечным жилищным займам,</a:t>
            </a:r>
            <a:r>
              <a:rPr lang="ru-RU" sz="1100" dirty="0"/>
              <a:t> полученным на приобретение жилья в </a:t>
            </a:r>
            <a:r>
              <a:rPr lang="ru-RU" sz="1100" dirty="0" smtClean="0"/>
              <a:t>РК, </a:t>
            </a:r>
            <a:r>
              <a:rPr lang="ru-RU" sz="1100" dirty="0"/>
              <a:t>может быть раскрыта на основании требования органов государственных доходов. Требование органов государственных доходов оформляется </a:t>
            </a:r>
            <a:r>
              <a:rPr lang="ru-RU" sz="1100" b="1" u="sng" dirty="0"/>
              <a:t>в случае согласия физического лица (владельца счета) </a:t>
            </a:r>
            <a:r>
              <a:rPr lang="ru-RU" sz="1100" dirty="0"/>
              <a:t>на представление банками или организациями, осуществляющими отдельные виды банковских операций, сведений о погашении вознаграждения по ипотечным жилищным займам, указанного в декларации о доходах и имуществе</a:t>
            </a:r>
            <a:r>
              <a:rPr lang="ru-RU" sz="1100" dirty="0" smtClean="0"/>
              <a:t>.</a:t>
            </a:r>
            <a:endParaRPr lang="ru-RU" sz="1100" dirty="0"/>
          </a:p>
          <a:p>
            <a:pPr algn="ctr"/>
            <a:r>
              <a:rPr lang="ru-RU" sz="1200" b="1" dirty="0" smtClean="0">
                <a:solidFill>
                  <a:srgbClr val="142A88"/>
                </a:solidFill>
              </a:rPr>
              <a:t>Действует </a:t>
            </a:r>
            <a:r>
              <a:rPr lang="ru-RU" sz="1200" b="1" dirty="0" smtClean="0">
                <a:solidFill>
                  <a:srgbClr val="008000"/>
                </a:solidFill>
              </a:rPr>
              <a:t>бессрочно</a:t>
            </a:r>
          </a:p>
          <a:p>
            <a:pPr algn="just"/>
            <a:r>
              <a:rPr lang="ru-RU" sz="1200" b="1" dirty="0" smtClean="0"/>
              <a:t>        </a:t>
            </a:r>
            <a:r>
              <a:rPr lang="ru-RU" sz="1100" b="1" dirty="0" smtClean="0"/>
              <a:t>Подпункт </a:t>
            </a:r>
            <a:r>
              <a:rPr lang="ru-RU" sz="1100" b="1" dirty="0"/>
              <a:t>1-5) пункта 4 статьи 50 «Банковская тайна» </a:t>
            </a:r>
            <a:r>
              <a:rPr lang="ru-RU" sz="1100" dirty="0"/>
              <a:t>Закона РК от 31 августа 1995 года № 2444 «О банках и банковской деятельности в Республике Казахстан» </a:t>
            </a:r>
            <a:r>
              <a:rPr lang="ru-RU" sz="1100" b="1" dirty="0"/>
              <a:t>не является разглашением банковской тайны </a:t>
            </a:r>
            <a:r>
              <a:rPr lang="ru-RU" sz="1100" dirty="0"/>
              <a:t>представление банками органу государственных доходов сведений и документов, необходимых </a:t>
            </a:r>
            <a:r>
              <a:rPr lang="ru-RU" sz="1100" b="1" dirty="0"/>
              <a:t>при проведении налоговой проверки </a:t>
            </a:r>
            <a:r>
              <a:rPr lang="ru-RU" sz="1100" dirty="0"/>
              <a:t>и горизонтального мониторинга</a:t>
            </a:r>
            <a:r>
              <a:rPr lang="ru-RU" sz="1100" dirty="0" smtClean="0"/>
              <a:t>.</a:t>
            </a:r>
          </a:p>
          <a:p>
            <a:pPr algn="just"/>
            <a:r>
              <a:rPr lang="ru-RU" sz="1100" dirty="0" smtClean="0"/>
              <a:t>          Согласно </a:t>
            </a:r>
            <a:r>
              <a:rPr lang="ru-RU" sz="1100" dirty="0"/>
              <a:t>подпунктов 1) и 2) пункта 1 статьи 155 Налогового кодекса </a:t>
            </a:r>
            <a:r>
              <a:rPr lang="ru-RU" sz="1100" b="1" dirty="0"/>
              <a:t>при проведении налоговой проверки </a:t>
            </a:r>
            <a:r>
              <a:rPr lang="ru-RU" sz="1100" dirty="0"/>
              <a:t>должностные лица налогового органа </a:t>
            </a:r>
            <a:r>
              <a:rPr lang="ru-RU" sz="1100" b="1" dirty="0"/>
              <a:t>имеют </a:t>
            </a:r>
            <a:r>
              <a:rPr lang="ru-RU" sz="1100" b="1" dirty="0" smtClean="0"/>
              <a:t>право</a:t>
            </a:r>
            <a:r>
              <a:rPr lang="ru-RU" sz="1100" dirty="0" smtClean="0"/>
              <a:t> </a:t>
            </a:r>
            <a:r>
              <a:rPr lang="ru-RU" sz="1100" b="1" dirty="0" smtClean="0"/>
              <a:t>требовать </a:t>
            </a:r>
            <a:r>
              <a:rPr lang="ru-RU" sz="1100" b="1" dirty="0"/>
              <a:t>и получать от банков второго уровня и организаций, осуществляющих отдельные виды банковских операций</a:t>
            </a:r>
            <a:r>
              <a:rPr lang="ru-RU" sz="1100" dirty="0"/>
              <a:t>, документы и сведения о наличии и номерах банковских счетов проверяемого лица, а также документы и сведения, касающиеся остатков и движения денег по счетам налогоплательщиков (проверяемых лиц), необходимые для проведения проверки, в том числе содержащие банковскую тайну в соответствии с законодательством </a:t>
            </a:r>
            <a:r>
              <a:rPr lang="ru-RU" sz="1100" dirty="0" smtClean="0"/>
              <a:t>РК,  </a:t>
            </a:r>
            <a:r>
              <a:rPr lang="ru-RU" sz="1100" b="1" dirty="0"/>
              <a:t>запрашивать и получать</a:t>
            </a:r>
            <a:r>
              <a:rPr lang="ru-RU" sz="1100" dirty="0"/>
              <a:t> у государственных органов необходимые для проведения проверки документы и сведения, </a:t>
            </a:r>
            <a:r>
              <a:rPr lang="ru-RU" sz="1100" b="1" dirty="0"/>
              <a:t>в том числе составляющие коммерческую, банковскую</a:t>
            </a:r>
            <a:r>
              <a:rPr lang="ru-RU" sz="1100" dirty="0"/>
              <a:t>, налоговую и иную охраняемую законом тайну в соответствии с законами РК</a:t>
            </a:r>
            <a:r>
              <a:rPr lang="ru-RU" sz="1100" dirty="0" smtClean="0"/>
              <a:t>.</a:t>
            </a:r>
            <a:endParaRPr lang="ru-RU" sz="1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2587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51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02334" y="4688215"/>
            <a:ext cx="2133600" cy="273844"/>
          </a:xfrm>
        </p:spPr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 flipH="1">
            <a:off x="1" y="0"/>
            <a:ext cx="9144000" cy="483518"/>
          </a:xfrm>
          <a:prstGeom prst="rect">
            <a:avLst/>
          </a:prstGeom>
          <a:solidFill>
            <a:srgbClr val="DCFADA"/>
          </a:solidFill>
        </p:spPr>
        <p:txBody>
          <a:bodyPr vert="horz" lIns="68580" tIns="34290" rIns="68580" bIns="34290" rtlCol="0">
            <a:normAutofit/>
          </a:bodyPr>
          <a:lstStyle/>
          <a:p>
            <a:pPr algn="ctr" defTabSz="685800">
              <a:spcBef>
                <a:spcPts val="0"/>
              </a:spcBef>
              <a:buFont typeface="Arial" pitchFamily="34" charset="0"/>
              <a:buNone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1 000 минимальных расчетных показателей (МРП)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0238" y="3033898"/>
            <a:ext cx="6681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*</a:t>
            </a:r>
            <a:r>
              <a:rPr lang="ru-RU" b="1" i="1" dirty="0" smtClean="0">
                <a:solidFill>
                  <a:srgbClr val="002060"/>
                </a:solidFill>
              </a:rPr>
              <a:t>1 </a:t>
            </a:r>
            <a:r>
              <a:rPr lang="ru-RU" b="1" i="1" dirty="0">
                <a:solidFill>
                  <a:srgbClr val="002060"/>
                </a:solidFill>
              </a:rPr>
              <a:t>000 МРП </a:t>
            </a:r>
            <a:r>
              <a:rPr lang="ru-RU" i="1" dirty="0"/>
              <a:t>= </a:t>
            </a:r>
            <a:r>
              <a:rPr lang="ru-RU" i="1" dirty="0" smtClean="0"/>
              <a:t>2 778 000 тенге = 65,4 </a:t>
            </a:r>
            <a:r>
              <a:rPr lang="ru-RU" i="1" dirty="0" smtClean="0"/>
              <a:t>МЗП (42 500 тенге) </a:t>
            </a:r>
            <a:r>
              <a:rPr lang="ru-RU" i="1" dirty="0" smtClean="0"/>
              <a:t>= 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5,4 года ежемесячного дохода в 1 МЗП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: скругленные углы 82">
            <a:extLst>
              <a:ext uri="{FF2B5EF4-FFF2-40B4-BE49-F238E27FC236}">
                <a16:creationId xmlns="" xmlns:a16="http://schemas.microsoft.com/office/drawing/2014/main" id="{E39D76C3-C734-49C2-A23B-8D2727500940}"/>
              </a:ext>
            </a:extLst>
          </p:cNvPr>
          <p:cNvSpPr/>
          <p:nvPr/>
        </p:nvSpPr>
        <p:spPr>
          <a:xfrm>
            <a:off x="4544172" y="501370"/>
            <a:ext cx="4441458" cy="358661"/>
          </a:xfrm>
          <a:prstGeom prst="roundRect">
            <a:avLst/>
          </a:prstGeom>
          <a:solidFill>
            <a:srgbClr val="96E4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x-none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: скругленные углы 81">
            <a:extLst>
              <a:ext uri="{FF2B5EF4-FFF2-40B4-BE49-F238E27FC236}">
                <a16:creationId xmlns="" xmlns:a16="http://schemas.microsoft.com/office/drawing/2014/main" id="{E43AB07B-4865-409C-B5BB-EA5611565CFE}"/>
              </a:ext>
            </a:extLst>
          </p:cNvPr>
          <p:cNvSpPr/>
          <p:nvPr/>
        </p:nvSpPr>
        <p:spPr>
          <a:xfrm>
            <a:off x="113986" y="483518"/>
            <a:ext cx="4335140" cy="4485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17" tIns="34289" rIns="68517" bIns="34289" rtlCol="0" anchor="ctr"/>
          <a:lstStyle/>
          <a:p>
            <a:pPr algn="ctr" defTabSz="913500"/>
            <a:endParaRPr lang="x-none" sz="1200">
              <a:solidFill>
                <a:srgbClr val="00206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C4B6D150-7737-4641-888C-BA92CA4414FC}"/>
              </a:ext>
            </a:extLst>
          </p:cNvPr>
          <p:cNvSpPr/>
          <p:nvPr/>
        </p:nvSpPr>
        <p:spPr>
          <a:xfrm>
            <a:off x="113388" y="499991"/>
            <a:ext cx="4263729" cy="28469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Действующий порядок</a:t>
            </a:r>
            <a:endParaRPr lang="x-none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8E36F3C3-EF6D-43D7-8C68-C0304A71EC3E}"/>
              </a:ext>
            </a:extLst>
          </p:cNvPr>
          <p:cNvSpPr/>
          <p:nvPr/>
        </p:nvSpPr>
        <p:spPr>
          <a:xfrm>
            <a:off x="4544470" y="496707"/>
            <a:ext cx="4455415" cy="28469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Предлагаемый порядок</a:t>
            </a:r>
            <a:endParaRPr lang="x-none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EF1B146F-355F-4034-8FE9-E3EA1DEBDFA9}"/>
              </a:ext>
            </a:extLst>
          </p:cNvPr>
          <p:cNvSpPr/>
          <p:nvPr/>
        </p:nvSpPr>
        <p:spPr>
          <a:xfrm>
            <a:off x="107504" y="788023"/>
            <a:ext cx="4341622" cy="21775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68580" tIns="34290" rIns="68580" bIns="34290">
            <a:spAutoFit/>
          </a:bodyPr>
          <a:lstStyle/>
          <a:p>
            <a:pPr marL="171450" indent="-171450">
              <a:buClr>
                <a:schemeClr val="tx2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141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МРП</a:t>
            </a:r>
            <a:r>
              <a:rPr lang="ru-RU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391 698 </a:t>
            </a:r>
            <a:r>
              <a:rPr lang="ru-RU" sz="1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тенге</a:t>
            </a:r>
          </a:p>
          <a:p>
            <a:pPr>
              <a:buClr>
                <a:schemeClr val="tx2"/>
              </a:buClr>
            </a:pPr>
            <a:r>
              <a:rPr lang="ru-RU" sz="1100" i="1" dirty="0" err="1" smtClean="0">
                <a:latin typeface="Arial" pitchFamily="34" charset="0"/>
                <a:cs typeface="Arial" pitchFamily="34" charset="0"/>
              </a:rPr>
              <a:t>пп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 13) п.1 ст. 363 Налогового кодекса</a:t>
            </a:r>
          </a:p>
          <a:p>
            <a:pPr>
              <a:buClr>
                <a:schemeClr val="tx2"/>
              </a:buClr>
            </a:pPr>
            <a:r>
              <a:rPr lang="ru-RU" sz="1100" i="1" dirty="0">
                <a:latin typeface="Arial" pitchFamily="34" charset="0"/>
                <a:cs typeface="Arial" pitchFamily="34" charset="0"/>
              </a:rPr>
              <a:t>Декларацию по индивидуальному подоходному налогу представляют следующие налогоплательщики-резиденты:</a:t>
            </a:r>
          </a:p>
          <a:p>
            <a:pPr algn="just">
              <a:buClr>
                <a:schemeClr val="tx2"/>
              </a:buClr>
            </a:pPr>
            <a:r>
              <a:rPr lang="ru-RU" sz="1100" i="1" dirty="0">
                <a:latin typeface="Arial" pitchFamily="34" charset="0"/>
                <a:cs typeface="Arial" pitchFamily="34" charset="0"/>
              </a:rPr>
              <a:t>граждане Республики Казахстан, </a:t>
            </a:r>
            <a:r>
              <a:rPr lang="ru-RU" sz="1100" i="1" dirty="0" err="1">
                <a:latin typeface="Arial" pitchFamily="34" charset="0"/>
                <a:cs typeface="Arial" pitchFamily="34" charset="0"/>
              </a:rPr>
              <a:t>оралманы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 и лица, имеющие вид на жительство в Республике Казахстан, которые имеют по состоянию на 31 декабря отчетного налогового периода деньги на банковских счетах в иностранных банках, находящихся за пределами Республики Казахстан, в сумме, превышающей </a:t>
            </a:r>
            <a:r>
              <a:rPr lang="ru-RU" sz="11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141-кратный размер МРП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, установленного законом о республиканском бюджете и действующего на 31 декабря отчетного налогового периода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544196" y="788023"/>
            <a:ext cx="4442597" cy="2177519"/>
          </a:xfrm>
          <a:prstGeom prst="rect">
            <a:avLst/>
          </a:prstGeom>
          <a:solidFill>
            <a:srgbClr val="DCFADA"/>
          </a:solidFill>
          <a:ln w="3175">
            <a:solidFill>
              <a:srgbClr val="DCF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1" y="627534"/>
            <a:ext cx="426471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tx2"/>
              </a:buClr>
              <a:buFont typeface="Wingdings" pitchFamily="2" charset="2"/>
              <a:buChar char="ü"/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1000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МРП</a:t>
            </a:r>
            <a:r>
              <a:rPr lang="ru-RU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2 778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000 </a:t>
            </a:r>
            <a:r>
              <a:rPr lang="ru-RU" sz="1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тенге</a:t>
            </a:r>
          </a:p>
          <a:p>
            <a:pPr algn="just">
              <a:buClr>
                <a:schemeClr val="tx2"/>
              </a:buClr>
            </a:pPr>
            <a:r>
              <a:rPr lang="ru-RU" sz="1100" i="1" dirty="0" err="1" smtClean="0"/>
              <a:t>пп</a:t>
            </a:r>
            <a:r>
              <a:rPr lang="ru-RU" sz="1100" i="1" dirty="0" smtClean="0"/>
              <a:t> </a:t>
            </a:r>
            <a:r>
              <a:rPr lang="ru-RU" sz="1100" i="1" dirty="0"/>
              <a:t>1) п.1 ст. 631 Налогового кодекса</a:t>
            </a:r>
          </a:p>
          <a:p>
            <a:pPr algn="just"/>
            <a:r>
              <a:rPr lang="ru-RU" sz="1100" i="1" dirty="0"/>
              <a:t>Декларация об активах и обязательствах предназначена для отражения физическими лицами информации о наличии денег на банковских счетах в иностранных банках, находящихся за пределами Республики Казахстан, в сумме, превышающей </a:t>
            </a:r>
            <a:r>
              <a:rPr lang="ru-RU" sz="1100" b="1" i="1" dirty="0">
                <a:solidFill>
                  <a:srgbClr val="FF0000"/>
                </a:solidFill>
              </a:rPr>
              <a:t>1000-кратный размер МРП</a:t>
            </a:r>
            <a:r>
              <a:rPr lang="ru-RU" sz="1100" i="1" dirty="0"/>
              <a:t>, установленного законом о республиканском бюджете и действующего на 31 декабря отчетного налогового периода</a:t>
            </a:r>
          </a:p>
          <a:p>
            <a:endParaRPr lang="ru-RU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600BD44C-1709-4722-9DDA-F7EA294189A5}"/>
              </a:ext>
            </a:extLst>
          </p:cNvPr>
          <p:cNvSpPr/>
          <p:nvPr/>
        </p:nvSpPr>
        <p:spPr>
          <a:xfrm>
            <a:off x="4544470" y="3830787"/>
            <a:ext cx="4441160" cy="1254189"/>
          </a:xfrm>
          <a:prstGeom prst="rect">
            <a:avLst/>
          </a:prstGeom>
          <a:solidFill>
            <a:srgbClr val="DCF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x-non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485130" y="3883488"/>
            <a:ext cx="4464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itchFamily="2" charset="2"/>
              <a:buChar char="ü"/>
            </a:pPr>
            <a:r>
              <a:rPr lang="ru-RU" sz="1100" i="1" dirty="0">
                <a:latin typeface="Arial" pitchFamily="34" charset="0"/>
                <a:cs typeface="Arial" pitchFamily="34" charset="0"/>
              </a:rPr>
              <a:t>имущество либо актив, превышающий цену (стоимость) за единицу данного имущества, актива свыше 1 000 МРП 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        (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2 778 000 тенге), при наличии стоимости, определенной в отчете об оценке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82506" y="3830788"/>
            <a:ext cx="4366620" cy="12541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114138" y="3840599"/>
            <a:ext cx="41556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tx2"/>
              </a:buClr>
              <a:buFont typeface="Wingdings" pitchFamily="2" charset="2"/>
              <a:buChar char="ü"/>
            </a:pPr>
            <a:endParaRPr lang="ru-RU" sz="1000" i="1" dirty="0" smtClean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драгоценные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камни и драгоценные металлы, ювелирные изделия, произведения искусства и антиквариата в случае превышения стоимости за единицу данного имущества 5880 МРП</a:t>
            </a:r>
          </a:p>
          <a:p>
            <a:pPr marL="171450" indent="-171450" algn="just">
              <a:buClr>
                <a:schemeClr val="tx2"/>
              </a:buClr>
              <a:buFont typeface="Wingdings" pitchFamily="2" charset="2"/>
              <a:buChar char="ü"/>
            </a:pPr>
            <a:r>
              <a:rPr lang="ru-RU" sz="1000" i="1" dirty="0">
                <a:latin typeface="Arial" pitchFamily="34" charset="0"/>
                <a:cs typeface="Arial" pitchFamily="34" charset="0"/>
              </a:rPr>
              <a:t>биологические активы </a:t>
            </a:r>
          </a:p>
          <a:p>
            <a:pPr marL="171450" indent="-171450">
              <a:buClr>
                <a:schemeClr val="tx2"/>
              </a:buClr>
              <a:buFont typeface="Wingdings" pitchFamily="2" charset="2"/>
              <a:buChar char="ü"/>
            </a:pPr>
            <a:r>
              <a:rPr lang="ru-RU" sz="1000" i="1" dirty="0">
                <a:latin typeface="Arial" pitchFamily="34" charset="0"/>
                <a:cs typeface="Arial" pitchFamily="34" charset="0"/>
              </a:rPr>
              <a:t>культурные ценности </a:t>
            </a:r>
          </a:p>
          <a:p>
            <a:pPr marL="171450" indent="-171450">
              <a:buClr>
                <a:schemeClr val="tx2"/>
              </a:buClr>
              <a:buFont typeface="Wingdings" pitchFamily="2" charset="2"/>
              <a:buChar char="ü"/>
            </a:pPr>
            <a:r>
              <a:rPr lang="ru-RU" sz="1000" i="1" dirty="0">
                <a:latin typeface="Arial" pitchFamily="34" charset="0"/>
                <a:cs typeface="Arial" pitchFamily="34" charset="0"/>
              </a:rPr>
              <a:t>прочее </a:t>
            </a:r>
            <a:r>
              <a:rPr lang="ru-RU" sz="1000" i="1" dirty="0" smtClean="0">
                <a:latin typeface="Arial" pitchFamily="34" charset="0"/>
                <a:cs typeface="Arial" pitchFamily="34" charset="0"/>
              </a:rPr>
              <a:t>имущество</a:t>
            </a:r>
            <a:endParaRPr lang="ru-RU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 flipH="1">
            <a:off x="82504" y="3691090"/>
            <a:ext cx="8903125" cy="2417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68580" tIns="34290" rIns="68580" bIns="34290" rtlCol="0">
            <a:normAutofit fontScale="55000" lnSpcReduction="20000"/>
          </a:bodyPr>
          <a:lstStyle/>
          <a:p>
            <a:pPr algn="ctr" defTabSz="685800">
              <a:spcBef>
                <a:spcPts val="0"/>
              </a:spcBef>
              <a:buFont typeface="Arial" pitchFamily="34" charset="0"/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Сведения, отражаемые по желанию физического лица во «входной» декларации 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959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6553200" y="4767276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16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49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66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829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995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160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326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1" y="-20538"/>
            <a:ext cx="9144000" cy="504056"/>
          </a:xfrm>
          <a:prstGeom prst="rect">
            <a:avLst/>
          </a:prstGeom>
          <a:solidFill>
            <a:srgbClr val="DCFADA"/>
          </a:solidFill>
        </p:spPr>
        <p:txBody>
          <a:bodyPr vert="horz" lIns="68580" tIns="34290" rIns="68580" bIns="34290" rtlCol="0">
            <a:normAutofit/>
          </a:bodyPr>
          <a:lstStyle/>
          <a:p>
            <a:pPr algn="ctr" defTabSz="685800">
              <a:spcBef>
                <a:spcPts val="0"/>
              </a:spcBef>
              <a:buFont typeface="Arial" pitchFamily="34" charset="0"/>
              <a:buNone/>
            </a:pP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B2ABEAA-AED7-46C5-92C5-4325AA9C71BB}"/>
              </a:ext>
            </a:extLst>
          </p:cNvPr>
          <p:cNvSpPr/>
          <p:nvPr/>
        </p:nvSpPr>
        <p:spPr>
          <a:xfrm>
            <a:off x="136146" y="490404"/>
            <a:ext cx="8900350" cy="4632033"/>
          </a:xfrm>
          <a:prstGeom prst="rect">
            <a:avLst/>
          </a:prstGeom>
        </p:spPr>
        <p:txBody>
          <a:bodyPr wrap="square" lIns="91344" tIns="45718" rIns="91344" bIns="45718">
            <a:spAutoFit/>
          </a:bodyPr>
          <a:lstStyle/>
          <a:p>
            <a:pPr marL="285750" indent="-285750" defTabSz="121755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сокращен  объем декларации;</a:t>
            </a:r>
          </a:p>
          <a:p>
            <a:pPr defTabSz="1217550"/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Предлагается не отражать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сведения, имеющиеся у налоговых органов предоставленные из баз данных уполномоченных органов, и банков второго уровня,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находящихся на территории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arenR"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недвижимое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имущество;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arenR"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воздушные и морские суда, суда водного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плавания;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arenR" startAt="3"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транспортные средства, специальная техника и (или)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прицепы;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arenR" startAt="3"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деньги на банковских счетах в Республике Казахстан;</a:t>
            </a:r>
          </a:p>
          <a:p>
            <a:pPr marL="228600" indent="-228600">
              <a:buFont typeface="+mj-lt"/>
              <a:buAutoNum type="arabicParenR" startAt="3"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задолженность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БВУ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увеличен предел отражения наличных деньги;</a:t>
            </a:r>
          </a:p>
          <a:p>
            <a:r>
              <a:rPr lang="ru-RU" sz="1500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5880 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МРП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16 334 640 тенге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до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10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000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МРП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(27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780 000 тенге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 defTabSz="1217550"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установлен размер для отражения денег 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на банковских счетах в иностранных банках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в сумме, превышающей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1 000 МРП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(2 778 000 тенге)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;</a:t>
            </a:r>
            <a:endParaRPr lang="ru-RU" sz="1600" b="1" dirty="0">
              <a:solidFill>
                <a:srgbClr val="00B05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285750" indent="-285750" defTabSz="12175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и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сключен предел </a:t>
            </a:r>
            <a:r>
              <a:rPr lang="ru-RU" sz="1400" dirty="0" smtClean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(5 880 МРП) 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для 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отражения 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дебиторской/кредиторской задолженности </a:t>
            </a:r>
            <a:r>
              <a:rPr lang="ru-RU" sz="1400" dirty="0" smtClean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(задолженность БВУ не отражается) </a:t>
            </a:r>
            <a:r>
              <a:rPr lang="ru-RU" sz="1600" b="1" dirty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нотариально 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заверенной;</a:t>
            </a:r>
            <a:endParaRPr lang="ru-RU" sz="1600" b="1" dirty="0">
              <a:solidFill>
                <a:srgbClr val="00B05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285750" indent="-285750" defTabSz="1217550">
              <a:buFont typeface="Wingdings" pitchFamily="2" charset="2"/>
              <a:buChar char="ü"/>
            </a:pPr>
            <a:r>
              <a:rPr lang="ru-RU" sz="1600" b="1" dirty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и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зменен перечень отражаемого имущества по желанию.</a:t>
            </a:r>
          </a:p>
          <a:p>
            <a:pPr defTabSz="1217550"/>
            <a:r>
              <a:rPr lang="ru-RU" sz="1500" dirty="0" smtClean="0">
                <a:latin typeface="Arial" pitchFamily="34" charset="0"/>
                <a:cs typeface="Arial" pitchFamily="34" charset="0"/>
              </a:rPr>
              <a:t>Вправе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отражать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имущество либо актив, превышающий цену (стоимость) за единицу данного имущества, актива свыше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1 000 МРП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(2 778 000 тенге), при наличии стоимости, определенной в отчете об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оценке</a:t>
            </a:r>
            <a:endParaRPr lang="ru-RU" sz="1400" dirty="0">
              <a:solidFill>
                <a:srgbClr val="00B05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50974" y="46824"/>
            <a:ext cx="87811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«Входная» декларация </a:t>
            </a:r>
            <a:r>
              <a:rPr lang="ru-RU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 активах и </a:t>
            </a:r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обязательствах </a:t>
            </a:r>
            <a:r>
              <a:rPr lang="ru-RU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ФНО 250.00</a:t>
            </a:r>
            <a:r>
              <a:rPr lang="ru-RU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935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6553200" y="4767276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16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49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66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829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995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160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326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2455" y="0"/>
            <a:ext cx="9144000" cy="504056"/>
          </a:xfrm>
          <a:prstGeom prst="rect">
            <a:avLst/>
          </a:prstGeom>
          <a:solidFill>
            <a:srgbClr val="DCFADA"/>
          </a:solidFill>
        </p:spPr>
        <p:txBody>
          <a:bodyPr vert="horz" lIns="68580" tIns="34290" rIns="68580" bIns="34290" rtlCol="0">
            <a:normAutofit/>
          </a:bodyPr>
          <a:lstStyle/>
          <a:p>
            <a:pPr algn="ctr" defTabSz="685800">
              <a:spcBef>
                <a:spcPts val="0"/>
              </a:spcBef>
              <a:buFont typeface="Arial" pitchFamily="34" charset="0"/>
              <a:buNone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F4951D09-16E7-4ABB-963A-D3DC7B96AAF7}"/>
              </a:ext>
            </a:extLst>
          </p:cNvPr>
          <p:cNvSpPr/>
          <p:nvPr/>
        </p:nvSpPr>
        <p:spPr>
          <a:xfrm>
            <a:off x="261885" y="703056"/>
            <a:ext cx="8611183" cy="3093150"/>
          </a:xfrm>
          <a:prstGeom prst="rect">
            <a:avLst/>
          </a:prstGeom>
        </p:spPr>
        <p:txBody>
          <a:bodyPr wrap="square" lIns="91356" tIns="45718" rIns="91356" bIns="45718">
            <a:spAutoFit/>
          </a:bodyPr>
          <a:lstStyle/>
          <a:p>
            <a:pPr marL="285750" indent="-285750" defTabSz="1217550">
              <a:buFont typeface="Wingdings" pitchFamily="2" charset="2"/>
              <a:buChar char="ü"/>
            </a:pPr>
            <a:r>
              <a:rPr lang="ru-RU" sz="15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исключена </a:t>
            </a:r>
            <a:r>
              <a:rPr lang="ru-RU" sz="15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краткая </a:t>
            </a:r>
            <a:r>
              <a:rPr lang="ru-RU" sz="15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декларация о доходах и имуществе (ФНО 260.00</a:t>
            </a:r>
            <a:r>
              <a:rPr lang="ru-RU" sz="15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); </a:t>
            </a:r>
          </a:p>
          <a:p>
            <a:pPr marL="285750" indent="-285750" defTabSz="1217550">
              <a:buFont typeface="Wingdings" pitchFamily="2" charset="2"/>
              <a:buChar char="ü"/>
            </a:pPr>
            <a:r>
              <a:rPr lang="ru-RU" sz="15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сокращено количество декларантов обязанных представлять декларацию</a:t>
            </a:r>
          </a:p>
          <a:p>
            <a:pPr defTabSz="1217550"/>
            <a:r>
              <a:rPr lang="ru-RU" sz="1500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е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представляют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декларацию следующие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лица: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имеющие доход только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от налоговых агентов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при отсутствии доходов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, подлежащих обложению физическим лицом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самостоятельно  (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имущественный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доход,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доход из источников за пределами </a:t>
            </a:r>
            <a:r>
              <a:rPr lang="ru-RU" sz="1400" i="1" dirty="0">
                <a:latin typeface="Arial" pitchFamily="34" charset="0"/>
                <a:cs typeface="Arial" pitchFamily="34" charset="0"/>
              </a:rPr>
              <a:t>РК и 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другие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);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ри отсутствии движений по активам (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приобретения</a:t>
            </a:r>
            <a:r>
              <a:rPr lang="ru-RU" sz="1500" i="1" dirty="0">
                <a:latin typeface="Arial" pitchFamily="34" charset="0"/>
                <a:cs typeface="Arial" pitchFamily="34" charset="0"/>
              </a:rPr>
              <a:t>, отчуждения, безвозмездного получения 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имущества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)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в том числе за пределами РК;</a:t>
            </a:r>
          </a:p>
          <a:p>
            <a:pPr marL="285750" indent="-285750" defTabSz="1217550">
              <a:buFont typeface="Wingdings" pitchFamily="2" charset="2"/>
              <a:buChar char="ü"/>
            </a:pPr>
            <a:r>
              <a:rPr lang="ru-RU" sz="15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установлен </a:t>
            </a:r>
            <a:r>
              <a:rPr lang="ru-RU" sz="15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размер для отражения деньг на банковских счетах в иностранных банках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в сумме, превышающей </a:t>
            </a:r>
            <a:r>
              <a:rPr lang="ru-RU" sz="1500" b="1" dirty="0">
                <a:latin typeface="Arial" pitchFamily="34" charset="0"/>
                <a:cs typeface="Arial" pitchFamily="34" charset="0"/>
              </a:rPr>
              <a:t>1 000 МРП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(2 778 000 тенге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1600" b="1" dirty="0" smtClean="0">
                <a:solidFill>
                  <a:srgbClr val="00B050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;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solidFill>
                <a:srgbClr val="00B050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285750" indent="-285750" defTabSz="1217550">
              <a:buFont typeface="Wingdings" pitchFamily="2" charset="2"/>
              <a:buChar char="ü"/>
            </a:pPr>
            <a:r>
              <a:rPr lang="ru-RU" sz="15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ежегодно </a:t>
            </a:r>
            <a:r>
              <a:rPr lang="ru-RU" sz="15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обязаны представлять декларацию лица, </a:t>
            </a:r>
            <a:r>
              <a:rPr lang="ru-RU" sz="15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sz="15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соответствии с законами РК «О противодействии коррупции», «О банках и банковской деятельности в РК», «О страховой деятельности», «О рынке ценных бумаг</a:t>
            </a:r>
            <a:r>
              <a:rPr lang="ru-RU" sz="15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».</a:t>
            </a:r>
            <a:endParaRPr lang="ru-RU" sz="1500" b="1" dirty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91880" y="4293172"/>
            <a:ext cx="5040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002060"/>
                </a:solidFill>
              </a:rPr>
              <a:t>Снижение  </a:t>
            </a:r>
            <a:r>
              <a:rPr lang="ru-RU" sz="1400" b="1" i="1" dirty="0" smtClean="0">
                <a:solidFill>
                  <a:srgbClr val="002060"/>
                </a:solidFill>
              </a:rPr>
              <a:t>количества </a:t>
            </a:r>
            <a:endParaRPr lang="ru-RU" sz="1400" b="1" i="1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b="1" i="1" dirty="0">
                <a:solidFill>
                  <a:srgbClr val="002060"/>
                </a:solidFill>
              </a:rPr>
              <a:t>д</a:t>
            </a:r>
            <a:r>
              <a:rPr lang="ru-RU" sz="1400" b="1" i="1" dirty="0" smtClean="0">
                <a:solidFill>
                  <a:srgbClr val="002060"/>
                </a:solidFill>
              </a:rPr>
              <a:t>екларантов с </a:t>
            </a:r>
            <a:r>
              <a:rPr lang="ru-RU" sz="1400" b="1" i="1" dirty="0" smtClean="0">
                <a:solidFill>
                  <a:srgbClr val="002060"/>
                </a:solidFill>
              </a:rPr>
              <a:t>12,9 млн. человек 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</a:rPr>
              <a:t>до 3,5 млн. человек </a:t>
            </a:r>
            <a:endParaRPr lang="ru-RU" sz="1400" b="1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1935" y="67362"/>
            <a:ext cx="87811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spcBef>
                <a:spcPts val="0"/>
              </a:spcBef>
              <a:buFont typeface="Arial" pitchFamily="34" charset="0"/>
              <a:buNone/>
            </a:pPr>
            <a:r>
              <a:rPr lang="ru-RU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Ежегодная декларация </a:t>
            </a:r>
            <a:r>
              <a:rPr lang="ru-RU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 доходах и имуществе </a:t>
            </a:r>
            <a:r>
              <a:rPr lang="ru-RU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ru-RU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ФНО 270.00)</a:t>
            </a:r>
          </a:p>
        </p:txBody>
      </p:sp>
    </p:spTree>
    <p:extLst>
      <p:ext uri="{BB962C8B-B14F-4D97-AF65-F5344CB8AC3E}">
        <p14:creationId xmlns:p14="http://schemas.microsoft.com/office/powerpoint/2010/main" val="109144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6553200" y="4767276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16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49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66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829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995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160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326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1" y="-20538"/>
            <a:ext cx="9144000" cy="504056"/>
          </a:xfrm>
          <a:prstGeom prst="rect">
            <a:avLst/>
          </a:prstGeom>
          <a:solidFill>
            <a:srgbClr val="DCFADA"/>
          </a:solidFill>
        </p:spPr>
        <p:txBody>
          <a:bodyPr vert="horz" lIns="68580" tIns="34290" rIns="68580" bIns="34290" rtlCol="0">
            <a:normAutofit/>
          </a:bodyPr>
          <a:lstStyle/>
          <a:p>
            <a:pPr algn="ctr" defTabSz="685800">
              <a:spcBef>
                <a:spcPts val="0"/>
              </a:spcBef>
              <a:buFont typeface="Arial" pitchFamily="34" charset="0"/>
              <a:buNone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Корректировка сведений об активах на ПЭП (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Egov.kz)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45872"/>
            <a:ext cx="7992888" cy="35301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>
            <a:off x="323528" y="627534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Шаг 1.</a:t>
            </a:r>
            <a:r>
              <a:rPr lang="ru-RU" dirty="0" smtClean="0"/>
              <a:t> </a:t>
            </a:r>
          </a:p>
          <a:p>
            <a:r>
              <a:rPr lang="ru-RU" sz="1400" dirty="0" smtClean="0"/>
              <a:t>В разделе «Личный кабинет» имеются сведения о зарегистрированных активах физического лица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93845" y="3207929"/>
            <a:ext cx="4320480" cy="136815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58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47614"/>
            <a:ext cx="8291264" cy="32241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6553200" y="4767276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16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49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66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829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995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160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326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1" y="-20538"/>
            <a:ext cx="9144000" cy="504056"/>
          </a:xfrm>
          <a:prstGeom prst="rect">
            <a:avLst/>
          </a:prstGeom>
          <a:solidFill>
            <a:srgbClr val="DCFADA"/>
          </a:solidFill>
        </p:spPr>
        <p:txBody>
          <a:bodyPr vert="horz" lIns="68580" tIns="34290" rIns="68580" bIns="34290" rtlCol="0">
            <a:normAutofit/>
          </a:bodyPr>
          <a:lstStyle/>
          <a:p>
            <a:pPr algn="ctr" defTabSz="685800">
              <a:spcBef>
                <a:spcPts val="0"/>
              </a:spcBef>
              <a:buFont typeface="Arial" pitchFamily="34" charset="0"/>
              <a:buNone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Корректировка сведений об активах на ПЭП (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Egov.kz)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55552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Шаг 2.</a:t>
            </a:r>
          </a:p>
          <a:p>
            <a:r>
              <a:rPr lang="ru-RU" sz="1400" dirty="0" smtClean="0"/>
              <a:t>Для корректировки сведений из выпадающего окна необходимо выбрать соответствующую строку</a:t>
            </a:r>
            <a:endParaRPr lang="ru-RU" sz="1400" dirty="0"/>
          </a:p>
        </p:txBody>
      </p:sp>
      <p:sp>
        <p:nvSpPr>
          <p:cNvPr id="7" name="Стрелка вниз 6"/>
          <p:cNvSpPr/>
          <p:nvPr/>
        </p:nvSpPr>
        <p:spPr>
          <a:xfrm rot="2966090">
            <a:off x="4000929" y="2045025"/>
            <a:ext cx="288031" cy="755376"/>
          </a:xfrm>
          <a:prstGeom prst="down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06538" y="4297194"/>
            <a:ext cx="1440160" cy="2160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561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1131590"/>
            <a:ext cx="7416824" cy="36191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6553200" y="4767276"/>
            <a:ext cx="21336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16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33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49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66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829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995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160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326" algn="l" defTabSz="914333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10E6273-D74D-4A72-9F73-995E97D326C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1" y="-20538"/>
            <a:ext cx="9144000" cy="504056"/>
          </a:xfrm>
          <a:prstGeom prst="rect">
            <a:avLst/>
          </a:prstGeom>
          <a:solidFill>
            <a:srgbClr val="DCFADA"/>
          </a:solidFill>
        </p:spPr>
        <p:txBody>
          <a:bodyPr vert="horz" lIns="68580" tIns="34290" rIns="68580" bIns="34290" rtlCol="0">
            <a:normAutofit/>
          </a:bodyPr>
          <a:lstStyle/>
          <a:p>
            <a:pPr algn="ctr" defTabSz="685800">
              <a:spcBef>
                <a:spcPts val="0"/>
              </a:spcBef>
              <a:buFont typeface="Arial" pitchFamily="34" charset="0"/>
              <a:buNone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Корректировка сведений об активах на ПЭП (</a:t>
            </a:r>
            <a:r>
              <a:rPr lang="en-US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Egov.kz)</a:t>
            </a:r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483518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Шаг 3.</a:t>
            </a:r>
          </a:p>
          <a:p>
            <a:r>
              <a:rPr lang="ru-RU" sz="1400" dirty="0" smtClean="0"/>
              <a:t>Необходимо заполнить форму заявления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85355038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39614</TotalTime>
  <Words>1252</Words>
  <Application>Microsoft Office PowerPoint</Application>
  <PresentationFormat>Экран (16:9)</PresentationFormat>
  <Paragraphs>95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1_Тема Office</vt:lpstr>
      <vt:lpstr>        МИНИСТЕРСТВО ФИНАНСОВ РЕСПУБЛИКИ КАЗАХСТАН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Izguttiev-N</dc:creator>
  <cp:lastModifiedBy>Кусаинова Дина Кабдылманаповна</cp:lastModifiedBy>
  <cp:revision>3497</cp:revision>
  <cp:lastPrinted>2020-09-14T03:56:11Z</cp:lastPrinted>
  <dcterms:created xsi:type="dcterms:W3CDTF">2014-01-08T05:00:20Z</dcterms:created>
  <dcterms:modified xsi:type="dcterms:W3CDTF">2020-09-14T08:13:46Z</dcterms:modified>
</cp:coreProperties>
</file>